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85" r:id="rId5"/>
    <p:sldId id="257" r:id="rId6"/>
    <p:sldId id="258" r:id="rId7"/>
    <p:sldId id="282" r:id="rId8"/>
    <p:sldId id="28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6" r:id="rId26"/>
    <p:sldId id="287" r:id="rId27"/>
    <p:sldId id="288" r:id="rId28"/>
    <p:sldId id="277" r:id="rId29"/>
    <p:sldId id="278" r:id="rId30"/>
    <p:sldId id="279" r:id="rId31"/>
    <p:sldId id="281" r:id="rId32"/>
    <p:sldId id="28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4E26-09A2-4BD9-B0B9-B178B0050A7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133F-A53E-45A6-9AA9-5D1923BC4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4E26-09A2-4BD9-B0B9-B178B0050A7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133F-A53E-45A6-9AA9-5D1923BC4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4E26-09A2-4BD9-B0B9-B178B0050A7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133F-A53E-45A6-9AA9-5D1923BC4CC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4E26-09A2-4BD9-B0B9-B178B0050A7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133F-A53E-45A6-9AA9-5D1923BC4C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4E26-09A2-4BD9-B0B9-B178B0050A7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133F-A53E-45A6-9AA9-5D1923BC4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4E26-09A2-4BD9-B0B9-B178B0050A7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133F-A53E-45A6-9AA9-5D1923BC4C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4E26-09A2-4BD9-B0B9-B178B0050A7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133F-A53E-45A6-9AA9-5D1923BC4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4E26-09A2-4BD9-B0B9-B178B0050A7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133F-A53E-45A6-9AA9-5D1923BC4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4E26-09A2-4BD9-B0B9-B178B0050A7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133F-A53E-45A6-9AA9-5D1923BC4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4E26-09A2-4BD9-B0B9-B178B0050A7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133F-A53E-45A6-9AA9-5D1923BC4CC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4E26-09A2-4BD9-B0B9-B178B0050A7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133F-A53E-45A6-9AA9-5D1923BC4CC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EC54E26-09A2-4BD9-B0B9-B178B0050A7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6DB133F-A53E-45A6-9AA9-5D1923BC4CC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UzScx6_lWg&amp;t=18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5EnWYEX4To" TargetMode="External"/><Relationship Id="rId2" Type="http://schemas.openxmlformats.org/officeDocument/2006/relationships/hyperlink" Target="https://www.youtube.com/watch?v=YPngxOnjKP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T7bTDnxfg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aTOR5bEq00" TargetMode="External"/><Relationship Id="rId2" Type="http://schemas.openxmlformats.org/officeDocument/2006/relationships/hyperlink" Target="https://www.youtube.com/watch?v=j1bfOBBl6p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nQXs6dYsdY" TargetMode="External"/><Relationship Id="rId2" Type="http://schemas.openxmlformats.org/officeDocument/2006/relationships/hyperlink" Target="https://www.youtube.com/watch?v=E8zRP-kkNGk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AYGa3Lvlq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777DdrpYz4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MKgLnhelX4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jbfKlx9wT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dgdVVuHaxI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oSBVNUO2L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W4DtZGxjq0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-koivS_ah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Figurative Language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86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Hyperbole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hyperbole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1252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expression that cannot be understood from the meanings of its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words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For example, “it’s raining cats and dogs” is an idiom that means it’s raining really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hard—but there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 way to know that from the meanings of its individual words.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idiom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420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Idioms' Song</a:t>
            </a:r>
            <a:endParaRPr lang="en-US" sz="4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Idioms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idiom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1687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that portrays 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sensory experiences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or experiences of the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senses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sight, hearing, smell, taste, and touch. Authors use imagery to describe actions,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characters, objects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ideas, and to heighten the emotional effect of their writing. One way authors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imagery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through the use of figurative language.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imagery</a:t>
            </a:r>
            <a:endParaRPr lang="en-US" sz="11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98821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imagery</a:t>
            </a:r>
            <a:endParaRPr lang="en-US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imagery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6739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362200"/>
            <a:ext cx="7408333" cy="345069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There are three types of irony: (1) </a:t>
            </a:r>
            <a:r>
              <a:rPr lang="en-US" sz="2800" b="1" dirty="0">
                <a:solidFill>
                  <a:srgbClr val="FFFF00"/>
                </a:solidFill>
              </a:rPr>
              <a:t>dramatic irony, </a:t>
            </a:r>
            <a:r>
              <a:rPr lang="en-US" sz="2800" dirty="0">
                <a:solidFill>
                  <a:srgbClr val="FFFF00"/>
                </a:solidFill>
              </a:rPr>
              <a:t>when the reader </a:t>
            </a:r>
            <a:r>
              <a:rPr lang="en-US" sz="2800" dirty="0" smtClean="0">
                <a:solidFill>
                  <a:srgbClr val="FFFF00"/>
                </a:solidFill>
              </a:rPr>
              <a:t>or audience </a:t>
            </a:r>
            <a:r>
              <a:rPr lang="en-US" sz="2800" dirty="0">
                <a:solidFill>
                  <a:srgbClr val="FFFF00"/>
                </a:solidFill>
              </a:rPr>
              <a:t>member is aware of something that the characters are not aware of; (2) </a:t>
            </a:r>
            <a:r>
              <a:rPr lang="en-US" sz="2800" b="1" dirty="0">
                <a:solidFill>
                  <a:srgbClr val="FFFF00"/>
                </a:solidFill>
              </a:rPr>
              <a:t>situational </a:t>
            </a:r>
            <a:r>
              <a:rPr lang="en-US" sz="2800" b="1" dirty="0" smtClean="0">
                <a:solidFill>
                  <a:srgbClr val="FFFF00"/>
                </a:solidFill>
              </a:rPr>
              <a:t>irony, </a:t>
            </a:r>
            <a:r>
              <a:rPr lang="en-US" sz="2800" dirty="0" smtClean="0">
                <a:solidFill>
                  <a:srgbClr val="FFFF00"/>
                </a:solidFill>
              </a:rPr>
              <a:t>when </a:t>
            </a:r>
            <a:r>
              <a:rPr lang="en-US" sz="2800" dirty="0">
                <a:solidFill>
                  <a:srgbClr val="FFFF00"/>
                </a:solidFill>
              </a:rPr>
              <a:t>something happens that is the reverse of what you expected; and (3) </a:t>
            </a:r>
            <a:r>
              <a:rPr lang="en-US" sz="2800" b="1" dirty="0">
                <a:solidFill>
                  <a:srgbClr val="FFFF00"/>
                </a:solidFill>
              </a:rPr>
              <a:t>verbal irony, </a:t>
            </a:r>
            <a:r>
              <a:rPr lang="en-US" sz="2800" dirty="0">
                <a:solidFill>
                  <a:srgbClr val="FFFF00"/>
                </a:solidFill>
              </a:rPr>
              <a:t>when </a:t>
            </a:r>
            <a:r>
              <a:rPr lang="en-US" sz="2800" dirty="0" smtClean="0">
                <a:solidFill>
                  <a:srgbClr val="FFFF00"/>
                </a:solidFill>
              </a:rPr>
              <a:t>the name </a:t>
            </a:r>
            <a:r>
              <a:rPr lang="en-US" sz="2800" dirty="0">
                <a:solidFill>
                  <a:srgbClr val="FFFF00"/>
                </a:solidFill>
              </a:rPr>
              <a:t>or description of something implies the opposite of the truth (for example, calling a very </a:t>
            </a:r>
            <a:r>
              <a:rPr lang="en-US" sz="2800" dirty="0" smtClean="0">
                <a:solidFill>
                  <a:srgbClr val="FFFF00"/>
                </a:solidFill>
              </a:rPr>
              <a:t>tall person </a:t>
            </a:r>
            <a:r>
              <a:rPr lang="en-US" sz="2800" dirty="0">
                <a:solidFill>
                  <a:srgbClr val="FFFF00"/>
                </a:solidFill>
              </a:rPr>
              <a:t>“Tiny”)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irony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26267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B0F0"/>
                </a:solidFill>
                <a:hlinkClick r:id="rId2"/>
              </a:rPr>
              <a:t>Irony</a:t>
            </a:r>
            <a:endParaRPr lang="en-US" sz="4400" dirty="0" smtClean="0">
              <a:solidFill>
                <a:srgbClr val="00B0F0"/>
              </a:solidFill>
            </a:endParaRPr>
          </a:p>
          <a:p>
            <a:r>
              <a:rPr lang="en-US" sz="4400" dirty="0" smtClean="0">
                <a:solidFill>
                  <a:srgbClr val="00B0F0"/>
                </a:solidFill>
                <a:hlinkClick r:id="rId3"/>
              </a:rPr>
              <a:t>Irony Video 1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irony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1912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comparison of two unlike things to illuminate a particular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or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 of one of those things. For example, “Karen was a ray of sunshine” is a metaphor in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Karen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compared with a ray of sunshine. The metaphor suggests that Karen was cheerful,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happy, warm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hopeful—qualities we associate with the sun. Metaphors state that one thing </a:t>
            </a:r>
            <a:r>
              <a:rPr 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else; they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use the words </a:t>
            </a:r>
            <a:r>
              <a:rPr 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metaphor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778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hlinkClick r:id="rId2"/>
              </a:rPr>
              <a:t>Metaphor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hlinkClick r:id="rId3"/>
              </a:rPr>
              <a:t>Metaphor Video 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metaphor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3907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use of words whose sounds imitate the sounds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what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describe, such as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hiss, murmur, growl, honk, buzz, woof,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onomatopoeia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0648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figurative language (FIG-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yer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-uh-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tiv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LANG-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gwidj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The literal meaning of a word is its definition as you would find it in a dictionary. Figurative language uses words in some way other than for their literal meanings to make a comparison, add emphasis, or say something in a fresh and creative way. Examples of figurative language include alliteration, hyperbole, idiom, imagery, metaphor, onomatopoeia, personification, and simile.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figurative language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9392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onomatopoeia</a:t>
            </a:r>
            <a:endParaRPr lang="en-U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onomatopoeia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8982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 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oxymoron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 a figure of speech in which words or phrases that appear to express opposite thoughts are used in conjunction and describe a situation where both words or phrases are aptly applied.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oxymoron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5338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oxymoron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oxymoron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1486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Describing nonhuman animals, objects, or </a:t>
            </a:r>
            <a:r>
              <a:rPr lang="en-US" sz="3200" dirty="0" smtClean="0">
                <a:solidFill>
                  <a:srgbClr val="FFFF00"/>
                </a:solidFill>
              </a:rPr>
              <a:t>ideas as </a:t>
            </a:r>
            <a:r>
              <a:rPr lang="en-US" sz="3200" dirty="0">
                <a:solidFill>
                  <a:srgbClr val="FFFF00"/>
                </a:solidFill>
              </a:rPr>
              <a:t>though they possess human qualities or emotions. For example: “The moon smiled down at her</a:t>
            </a:r>
            <a:r>
              <a:rPr lang="en-US" sz="3200" dirty="0" smtClean="0">
                <a:solidFill>
                  <a:srgbClr val="FFFF00"/>
                </a:solidFill>
              </a:rPr>
              <a:t>,”  “</a:t>
            </a:r>
            <a:r>
              <a:rPr lang="en-US" sz="3200" dirty="0">
                <a:solidFill>
                  <a:srgbClr val="FFFF00"/>
                </a:solidFill>
              </a:rPr>
              <a:t>I felt the cold hand of death on my shoulder,” “There is a battle being fought in my garden </a:t>
            </a:r>
            <a:r>
              <a:rPr lang="en-US" sz="3200" dirty="0" smtClean="0">
                <a:solidFill>
                  <a:srgbClr val="FFFF00"/>
                </a:solidFill>
              </a:rPr>
              <a:t>between the </a:t>
            </a:r>
            <a:r>
              <a:rPr lang="en-US" sz="3200" dirty="0">
                <a:solidFill>
                  <a:srgbClr val="FFFF00"/>
                </a:solidFill>
              </a:rPr>
              <a:t>flowers and the weeds.”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personification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7981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Personification</a:t>
            </a:r>
            <a:endParaRPr lang="en-US" sz="4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personification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2768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puns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puns</a:t>
            </a:r>
            <a:endParaRPr lang="en-US" sz="72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4112304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question asked in order to create a dramatic effect or to make a point rather than to get an answer.</a:t>
            </a:r>
          </a:p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"the presentation was characterized by impossibly long sentences and a succession of rhetorical questions"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rhetorical question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83771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rhetorical question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rhetorical question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69401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905000"/>
            <a:ext cx="7408333" cy="4191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two unlike things are compared—using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—in order to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illuminate a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particular quality or aspect of one of those things. For example, “Randy’s voice is like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melted chocolate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is a simile in which Randy’s voice is compared to melted chocolate. The simile suggests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Randy’s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 is rich, smooth, sweet, warm—qualities we associate with melted chocolate.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3085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  <a:hlinkClick r:id="rId2"/>
              </a:rPr>
              <a:t>s</a:t>
            </a:r>
            <a:r>
              <a:rPr lang="en-US" dirty="0" smtClean="0">
                <a:latin typeface="Arial Black" panose="020B0A04020102020204" pitchFamily="34" charset="0"/>
                <a:hlinkClick r:id="rId2"/>
              </a:rPr>
              <a:t>imiles and metaphors</a:t>
            </a:r>
            <a:endParaRPr lang="en-US" dirty="0" smtClean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simile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15598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Figurative language </a:t>
            </a:r>
            <a:endParaRPr lang="en-US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figurative language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473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object, setting, event, animal, or person that on one level is itself, but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has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meaning as well. For example, the American flag is really a piece of fabric with stars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stripes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it, but it also represents the United States and ideals like freedom, patriotism, and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pride.  In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story or play, rain could be a symbol; the rain would really be rain, but it might also represent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idea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sadness or leaving the past behind. </a:t>
            </a:r>
            <a:r>
              <a:rPr 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Symbolize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“to be a symbol of.”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67185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The practice of using symbols.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symbolism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9885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79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Poetry is a type of writing that uses figurative language to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images and ideas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 to the five senses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 to emotions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figurative language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167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two or more words in a group of words begin with the same sound (usually, the same letter or group of letters). For example: Anne’s awesome apple; Fred’s frozen </a:t>
            </a:r>
            <a:r>
              <a:rPr lang="en-US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alliteration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3466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Alliteration Grammar Song</a:t>
            </a:r>
            <a:endParaRPr lang="en-U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alliteration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4374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figure of speech that makes a reference to people, places,  events, or literary works directly or implying  them.  It is up to the audience to make  the  connection.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119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allusion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5161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hyperbole (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hahy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-PUR-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buh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-lee): Extreme exaggeration used for emphasis or effect; an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extravagant statement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is not meant to be taken literally. For example: “I almost died of boredom.”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Hyperbole is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frequently used in humorous writing.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hyperbole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4827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248</TotalTime>
  <Words>854</Words>
  <Application>Microsoft Office PowerPoint</Application>
  <PresentationFormat>On-screen Show (4:3)</PresentationFormat>
  <Paragraphs>67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Waveform</vt:lpstr>
      <vt:lpstr>Figurative Language</vt:lpstr>
      <vt:lpstr>figurative language</vt:lpstr>
      <vt:lpstr>figurative language</vt:lpstr>
      <vt:lpstr>figurative language</vt:lpstr>
      <vt:lpstr>alliteration</vt:lpstr>
      <vt:lpstr>alliteration</vt:lpstr>
      <vt:lpstr>allusion</vt:lpstr>
      <vt:lpstr>allusion</vt:lpstr>
      <vt:lpstr>hyperbole</vt:lpstr>
      <vt:lpstr>hyperbole</vt:lpstr>
      <vt:lpstr>idiom</vt:lpstr>
      <vt:lpstr>idiom</vt:lpstr>
      <vt:lpstr>imagery</vt:lpstr>
      <vt:lpstr>imagery</vt:lpstr>
      <vt:lpstr>irony</vt:lpstr>
      <vt:lpstr>irony</vt:lpstr>
      <vt:lpstr>metaphor</vt:lpstr>
      <vt:lpstr>metaphor</vt:lpstr>
      <vt:lpstr>onomatopoeia</vt:lpstr>
      <vt:lpstr>onomatopoeia</vt:lpstr>
      <vt:lpstr>oxymoron</vt:lpstr>
      <vt:lpstr>oxymoron</vt:lpstr>
      <vt:lpstr>personification</vt:lpstr>
      <vt:lpstr>personification</vt:lpstr>
      <vt:lpstr>puns</vt:lpstr>
      <vt:lpstr>rhetorical question</vt:lpstr>
      <vt:lpstr>rhetorical question</vt:lpstr>
      <vt:lpstr>simile</vt:lpstr>
      <vt:lpstr>simile</vt:lpstr>
      <vt:lpstr>symbol</vt:lpstr>
      <vt:lpstr>symbolism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Figurative Language</dc:title>
  <dc:creator>Brigitta Post</dc:creator>
  <cp:lastModifiedBy>Brigitta Post</cp:lastModifiedBy>
  <cp:revision>30</cp:revision>
  <dcterms:created xsi:type="dcterms:W3CDTF">2018-02-12T15:09:54Z</dcterms:created>
  <dcterms:modified xsi:type="dcterms:W3CDTF">2019-07-17T14:45:14Z</dcterms:modified>
</cp:coreProperties>
</file>